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4" d="100"/>
          <a:sy n="104" d="100"/>
        </p:scale>
        <p:origin x="72"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1569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61578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78798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02986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6F8028-6CA8-420B-8E25-CAE044F5D1D8}"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25016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4588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F8028-6CA8-420B-8E25-CAE044F5D1D8}"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53392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F8028-6CA8-420B-8E25-CAE044F5D1D8}"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172438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F8028-6CA8-420B-8E25-CAE044F5D1D8}"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339497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409031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6F8028-6CA8-420B-8E25-CAE044F5D1D8}"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8F87-7A01-44B7-892D-CFC5C252A50E}" type="slidenum">
              <a:rPr lang="en-US" smtClean="0"/>
              <a:t>‹#›</a:t>
            </a:fld>
            <a:endParaRPr lang="en-US"/>
          </a:p>
        </p:txBody>
      </p:sp>
    </p:spTree>
    <p:extLst>
      <p:ext uri="{BB962C8B-B14F-4D97-AF65-F5344CB8AC3E}">
        <p14:creationId xmlns:p14="http://schemas.microsoft.com/office/powerpoint/2010/main" val="70913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F8028-6CA8-420B-8E25-CAE044F5D1D8}" type="datetimeFigureOut">
              <a:rPr lang="en-US" smtClean="0"/>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58F87-7A01-44B7-892D-CFC5C252A50E}" type="slidenum">
              <a:rPr lang="en-US" smtClean="0"/>
              <a:t>‹#›</a:t>
            </a:fld>
            <a:endParaRPr lang="en-US"/>
          </a:p>
        </p:txBody>
      </p:sp>
    </p:spTree>
    <p:extLst>
      <p:ext uri="{BB962C8B-B14F-4D97-AF65-F5344CB8AC3E}">
        <p14:creationId xmlns:p14="http://schemas.microsoft.com/office/powerpoint/2010/main" val="86524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721612">
            <a:off x="2425410" y="1264577"/>
            <a:ext cx="9542813" cy="3328056"/>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6635734" y="4"/>
            <a:ext cx="5809150" cy="6859490"/>
            <a:chOff x="0" y="0"/>
            <a:chExt cx="21042033" cy="24846598"/>
          </a:xfrm>
        </p:grpSpPr>
        <p:sp>
          <p:nvSpPr>
            <p:cNvPr id="4" name="Freeform 4"/>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4"/>
              <a:stretch>
                <a:fillRect l="-40421" t="-5263" r="-60203" b="-8147"/>
              </a:stretch>
            </a:blipFill>
          </p:spPr>
        </p:sp>
      </p:grpSp>
      <p:sp>
        <p:nvSpPr>
          <p:cNvPr id="5" name="Freeform 5"/>
          <p:cNvSpPr/>
          <p:nvPr/>
        </p:nvSpPr>
        <p:spPr>
          <a:xfrm rot="-2967198" flipH="1">
            <a:off x="8555562" y="4016177"/>
            <a:ext cx="7272876" cy="2472778"/>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6776956" y="630931"/>
            <a:ext cx="571911" cy="57191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06464"/>
            </a:solidFill>
          </p:spPr>
        </p:sp>
        <p:sp>
          <p:nvSpPr>
            <p:cNvPr id="8" name="TextBox 8"/>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9" name="Group 9"/>
          <p:cNvGrpSpPr/>
          <p:nvPr/>
        </p:nvGrpSpPr>
        <p:grpSpPr>
          <a:xfrm>
            <a:off x="6434212" y="1484064"/>
            <a:ext cx="403044" cy="4030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E8388"/>
            </a:solidFill>
          </p:spPr>
        </p:sp>
        <p:sp>
          <p:nvSpPr>
            <p:cNvPr id="11" name="TextBox 11"/>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grpSp>
        <p:nvGrpSpPr>
          <p:cNvPr id="12" name="Group 12"/>
          <p:cNvGrpSpPr/>
          <p:nvPr/>
        </p:nvGrpSpPr>
        <p:grpSpPr>
          <a:xfrm>
            <a:off x="6984272" y="454609"/>
            <a:ext cx="425089" cy="42508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sp>
        <p:sp>
          <p:nvSpPr>
            <p:cNvPr id="14" name="TextBox 14"/>
            <p:cNvSpPr txBox="1"/>
            <p:nvPr/>
          </p:nvSpPr>
          <p:spPr>
            <a:xfrm>
              <a:off x="76200" y="76200"/>
              <a:ext cx="660400" cy="660400"/>
            </a:xfrm>
            <a:prstGeom prst="rect">
              <a:avLst/>
            </a:prstGeom>
          </p:spPr>
          <p:txBody>
            <a:bodyPr lIns="33867" tIns="33867" rIns="33867" bIns="33867" rtlCol="0" anchor="ctr"/>
            <a:lstStyle/>
            <a:p>
              <a:pPr algn="ctr">
                <a:lnSpc>
                  <a:spcPts val="1237"/>
                </a:lnSpc>
              </a:pPr>
              <a:endParaRPr sz="1200"/>
            </a:p>
          </p:txBody>
        </p:sp>
      </p:grpSp>
      <p:sp>
        <p:nvSpPr>
          <p:cNvPr id="15" name="TextBox 15"/>
          <p:cNvSpPr txBox="1"/>
          <p:nvPr/>
        </p:nvSpPr>
        <p:spPr>
          <a:xfrm>
            <a:off x="689820" y="2409005"/>
            <a:ext cx="5546289" cy="692497"/>
          </a:xfrm>
          <a:prstGeom prst="rect">
            <a:avLst/>
          </a:prstGeom>
        </p:spPr>
        <p:txBody>
          <a:bodyPr lIns="0" tIns="0" rIns="0" bIns="0" rtlCol="0" anchor="t">
            <a:spAutoFit/>
          </a:bodyPr>
          <a:lstStyle/>
          <a:p>
            <a:pPr>
              <a:lnSpc>
                <a:spcPts val="5414"/>
              </a:lnSpc>
            </a:pPr>
            <a:r>
              <a:rPr lang="en-US" sz="4749">
                <a:solidFill>
                  <a:srgbClr val="000000"/>
                </a:solidFill>
                <a:latin typeface="Poppins Bold"/>
              </a:rPr>
              <a:t>The Scope of </a:t>
            </a:r>
          </a:p>
        </p:txBody>
      </p:sp>
      <p:sp>
        <p:nvSpPr>
          <p:cNvPr id="16" name="TextBox 16"/>
          <p:cNvSpPr txBox="1"/>
          <p:nvPr/>
        </p:nvSpPr>
        <p:spPr>
          <a:xfrm>
            <a:off x="401398" y="3102043"/>
            <a:ext cx="5026647" cy="602729"/>
          </a:xfrm>
          <a:prstGeom prst="rect">
            <a:avLst/>
          </a:prstGeom>
        </p:spPr>
        <p:txBody>
          <a:bodyPr lIns="0" tIns="0" rIns="0" bIns="0" rtlCol="0" anchor="t">
            <a:spAutoFit/>
          </a:bodyPr>
          <a:lstStyle/>
          <a:p>
            <a:pPr>
              <a:lnSpc>
                <a:spcPts val="4730"/>
              </a:lnSpc>
            </a:pPr>
            <a:r>
              <a:rPr lang="en-US" sz="4149">
                <a:solidFill>
                  <a:srgbClr val="0E8388"/>
                </a:solidFill>
                <a:latin typeface="Poppins Bold"/>
              </a:rPr>
              <a:t>Food Microbiology</a:t>
            </a:r>
          </a:p>
        </p:txBody>
      </p:sp>
      <p:sp>
        <p:nvSpPr>
          <p:cNvPr id="17" name="TextBox 17"/>
          <p:cNvSpPr txBox="1"/>
          <p:nvPr/>
        </p:nvSpPr>
        <p:spPr>
          <a:xfrm>
            <a:off x="554632" y="697261"/>
            <a:ext cx="4730432" cy="218008"/>
          </a:xfrm>
          <a:prstGeom prst="rect">
            <a:avLst/>
          </a:prstGeom>
        </p:spPr>
        <p:txBody>
          <a:bodyPr wrap="square" lIns="0" tIns="0" rIns="0" bIns="0" rtlCol="0" anchor="t">
            <a:spAutoFit/>
          </a:bodyPr>
          <a:lstStyle/>
          <a:p>
            <a:pPr>
              <a:lnSpc>
                <a:spcPts val="1730"/>
              </a:lnSpc>
            </a:pPr>
            <a:r>
              <a:rPr lang="en-US" sz="1466" dirty="0">
                <a:solidFill>
                  <a:srgbClr val="231076"/>
                </a:solidFill>
                <a:latin typeface="TT Chocolates Bold"/>
              </a:rPr>
              <a:t>UNIVERSITY OF BASRAH / COLLEGE OF SCIENCE  </a:t>
            </a:r>
          </a:p>
        </p:txBody>
      </p:sp>
      <p:grpSp>
        <p:nvGrpSpPr>
          <p:cNvPr id="18" name="Group 18"/>
          <p:cNvGrpSpPr/>
          <p:nvPr/>
        </p:nvGrpSpPr>
        <p:grpSpPr>
          <a:xfrm>
            <a:off x="132133" y="4455037"/>
            <a:ext cx="4262018" cy="653529"/>
            <a:chOff x="0" y="-19050"/>
            <a:chExt cx="1798713" cy="275811"/>
          </a:xfrm>
        </p:grpSpPr>
        <p:sp>
          <p:nvSpPr>
            <p:cNvPr id="19" name="Freeform 19"/>
            <p:cNvSpPr/>
            <p:nvPr/>
          </p:nvSpPr>
          <p:spPr>
            <a:xfrm>
              <a:off x="0" y="0"/>
              <a:ext cx="1798713" cy="256761"/>
            </a:xfrm>
            <a:custGeom>
              <a:avLst/>
              <a:gdLst/>
              <a:ahLst/>
              <a:cxnLst/>
              <a:rect l="l" t="t" r="r" b="b"/>
              <a:pathLst>
                <a:path w="1798713" h="256761">
                  <a:moveTo>
                    <a:pt x="0" y="0"/>
                  </a:moveTo>
                  <a:lnTo>
                    <a:pt x="1798713" y="0"/>
                  </a:lnTo>
                  <a:lnTo>
                    <a:pt x="1798713" y="256761"/>
                  </a:lnTo>
                  <a:lnTo>
                    <a:pt x="0" y="256761"/>
                  </a:lnTo>
                  <a:close/>
                </a:path>
              </a:pathLst>
            </a:custGeom>
            <a:solidFill>
              <a:srgbClr val="F8F5FF"/>
            </a:solidFill>
            <a:ln w="9525" cap="sq">
              <a:solidFill>
                <a:srgbClr val="231076"/>
              </a:solidFill>
              <a:prstDash val="solid"/>
              <a:miter/>
            </a:ln>
          </p:spPr>
        </p:sp>
        <p:sp>
          <p:nvSpPr>
            <p:cNvPr id="20" name="TextBox 20"/>
            <p:cNvSpPr txBox="1"/>
            <p:nvPr/>
          </p:nvSpPr>
          <p:spPr>
            <a:xfrm>
              <a:off x="0" y="-19050"/>
              <a:ext cx="1798713" cy="275811"/>
            </a:xfrm>
            <a:prstGeom prst="rect">
              <a:avLst/>
            </a:prstGeom>
          </p:spPr>
          <p:txBody>
            <a:bodyPr lIns="23040" tIns="23040" rIns="23040" bIns="23040" rtlCol="0" anchor="ctr"/>
            <a:lstStyle/>
            <a:p>
              <a:pPr algn="ctr">
                <a:lnSpc>
                  <a:spcPts val="2238"/>
                </a:lnSpc>
              </a:pPr>
              <a:r>
                <a:rPr lang="en-US" sz="1835" dirty="0">
                  <a:solidFill>
                    <a:srgbClr val="0E0340"/>
                  </a:solidFill>
                  <a:latin typeface="Questrial"/>
                </a:rPr>
                <a:t>Department of Pathological Analyses</a:t>
              </a:r>
            </a:p>
          </p:txBody>
        </p:sp>
      </p:grpSp>
      <p:sp>
        <p:nvSpPr>
          <p:cNvPr id="21" name="TextBox 21"/>
          <p:cNvSpPr txBox="1"/>
          <p:nvPr/>
        </p:nvSpPr>
        <p:spPr>
          <a:xfrm>
            <a:off x="776291" y="1660129"/>
            <a:ext cx="939899" cy="294953"/>
          </a:xfrm>
          <a:prstGeom prst="rect">
            <a:avLst/>
          </a:prstGeom>
        </p:spPr>
        <p:txBody>
          <a:bodyPr lIns="0" tIns="0" rIns="0" bIns="0" rtlCol="0" anchor="t">
            <a:spAutoFit/>
          </a:bodyPr>
          <a:lstStyle/>
          <a:p>
            <a:pPr algn="ctr">
              <a:lnSpc>
                <a:spcPts val="2333"/>
              </a:lnSpc>
              <a:spcBef>
                <a:spcPct val="0"/>
              </a:spcBef>
            </a:pPr>
            <a:r>
              <a:rPr lang="en-US" sz="1666">
                <a:solidFill>
                  <a:srgbClr val="000000"/>
                </a:solidFill>
                <a:latin typeface="Poppins Bold"/>
              </a:rPr>
              <a:t>lecture  1</a:t>
            </a:r>
          </a:p>
        </p:txBody>
      </p:sp>
    </p:spTree>
    <p:extLst>
      <p:ext uri="{BB962C8B-B14F-4D97-AF65-F5344CB8AC3E}">
        <p14:creationId xmlns:p14="http://schemas.microsoft.com/office/powerpoint/2010/main" val="197270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12725" y="679450"/>
            <a:ext cx="3473612"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Microbiology</a:t>
            </a:r>
          </a:p>
        </p:txBody>
      </p:sp>
      <p:sp>
        <p:nvSpPr>
          <p:cNvPr id="3" name="TextBox 3"/>
          <p:cNvSpPr txBox="1"/>
          <p:nvPr/>
        </p:nvSpPr>
        <p:spPr>
          <a:xfrm>
            <a:off x="386733" y="1239397"/>
            <a:ext cx="11632217" cy="1308050"/>
          </a:xfrm>
          <a:prstGeom prst="rect">
            <a:avLst/>
          </a:prstGeom>
        </p:spPr>
        <p:txBody>
          <a:bodyPr lIns="0" tIns="0" rIns="0" bIns="0" rtlCol="0" anchor="t">
            <a:spAutoFit/>
          </a:bodyPr>
          <a:lstStyle/>
          <a:p>
            <a:pPr>
              <a:lnSpc>
                <a:spcPts val="3360"/>
              </a:lnSpc>
              <a:spcBef>
                <a:spcPct val="0"/>
              </a:spcBef>
            </a:pPr>
            <a:r>
              <a:rPr lang="en-US" sz="2399">
                <a:solidFill>
                  <a:srgbClr val="000000"/>
                </a:solidFill>
                <a:latin typeface="Poppins Bold"/>
              </a:rPr>
              <a:t> is the science which includes the study of the occurrence and significance of bacteria, fungi, protozoa and algae which are the beginning and ending of complex food chains upon which all life depends.</a:t>
            </a:r>
          </a:p>
        </p:txBody>
      </p:sp>
      <p:sp>
        <p:nvSpPr>
          <p:cNvPr id="4" name="TextBox 4"/>
          <p:cNvSpPr txBox="1"/>
          <p:nvPr/>
        </p:nvSpPr>
        <p:spPr>
          <a:xfrm>
            <a:off x="180667" y="3051564"/>
            <a:ext cx="11805267" cy="1308050"/>
          </a:xfrm>
          <a:prstGeom prst="rect">
            <a:avLst/>
          </a:prstGeom>
        </p:spPr>
        <p:txBody>
          <a:bodyPr lIns="0" tIns="0" rIns="0" bIns="0" rtlCol="0" anchor="t">
            <a:spAutoFit/>
          </a:bodyPr>
          <a:lstStyle/>
          <a:p>
            <a:pPr marL="518179" lvl="1" indent="-259090" algn="just">
              <a:lnSpc>
                <a:spcPts val="3360"/>
              </a:lnSpc>
              <a:buFont typeface="Arial"/>
              <a:buChar char="•"/>
            </a:pPr>
            <a:r>
              <a:rPr lang="en-US" sz="2399">
                <a:solidFill>
                  <a:srgbClr val="000000"/>
                </a:solidFill>
                <a:latin typeface="Poppins Bold"/>
              </a:rPr>
              <a:t>Most food chains begin, </a:t>
            </a:r>
            <a:r>
              <a:rPr lang="en-US" sz="2399">
                <a:solidFill>
                  <a:srgbClr val="FF3131"/>
                </a:solidFill>
                <a:latin typeface="Poppins Bold"/>
              </a:rPr>
              <a:t>photosynthetic organisms</a:t>
            </a:r>
            <a:r>
              <a:rPr lang="en-US" sz="2399">
                <a:solidFill>
                  <a:srgbClr val="000000"/>
                </a:solidFill>
                <a:latin typeface="Poppins Bold"/>
              </a:rPr>
              <a:t> can trap light energy and use it to synthesize large molecules from carbon dioxide, water and mineral salts forming the proteins, fats and carbohydrates which all other living creatures use for food.</a:t>
            </a:r>
          </a:p>
        </p:txBody>
      </p:sp>
      <p:sp>
        <p:nvSpPr>
          <p:cNvPr id="5" name="TextBox 5"/>
          <p:cNvSpPr txBox="1"/>
          <p:nvPr/>
        </p:nvSpPr>
        <p:spPr>
          <a:xfrm>
            <a:off x="268459" y="5052181"/>
            <a:ext cx="11805267" cy="1692771"/>
          </a:xfrm>
          <a:prstGeom prst="rect">
            <a:avLst/>
          </a:prstGeom>
        </p:spPr>
        <p:txBody>
          <a:bodyPr lIns="0" tIns="0" rIns="0" bIns="0" rtlCol="0" anchor="t">
            <a:spAutoFit/>
          </a:bodyPr>
          <a:lstStyle/>
          <a:p>
            <a:pPr marL="503786" lvl="1" indent="-251893">
              <a:lnSpc>
                <a:spcPts val="3266"/>
              </a:lnSpc>
              <a:buFont typeface="Arial"/>
              <a:buChar char="•"/>
            </a:pPr>
            <a:r>
              <a:rPr lang="en-US" sz="2333">
                <a:solidFill>
                  <a:srgbClr val="000000"/>
                </a:solidFill>
                <a:latin typeface="Poppins Bold"/>
              </a:rPr>
              <a:t>Within and on the bodies of all living creatures, as well as in soil and water, microorganisms build up and change molecules, extracting energy and growth substances. They also help to control population levels of higher animals and plants by parasitism and pathogenicity.</a:t>
            </a:r>
          </a:p>
        </p:txBody>
      </p:sp>
      <p:sp>
        <p:nvSpPr>
          <p:cNvPr id="6" name="Freeform 6"/>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29217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12725" y="679450"/>
            <a:ext cx="3473612"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Microbiology</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44004" y="1521401"/>
            <a:ext cx="11632217" cy="4796185"/>
          </a:xfrm>
          <a:prstGeom prst="rect">
            <a:avLst/>
          </a:prstGeom>
        </p:spPr>
        <p:txBody>
          <a:bodyPr lIns="0" tIns="0" rIns="0" bIns="0" rtlCol="0" anchor="t">
            <a:spAutoFit/>
          </a:bodyPr>
          <a:lstStyle/>
          <a:p>
            <a:pPr marL="518186" lvl="1" indent="-259093">
              <a:lnSpc>
                <a:spcPts val="3360"/>
              </a:lnSpc>
              <a:buFont typeface="Arial"/>
              <a:buChar char="•"/>
            </a:pPr>
            <a:r>
              <a:rPr lang="en-US" sz="2400">
                <a:solidFill>
                  <a:srgbClr val="000000"/>
                </a:solidFill>
                <a:latin typeface="Poppins Bold"/>
              </a:rPr>
              <a:t>When plants and animals die, their protective antimicrobial systems cease to function .Sooner or later, decay begins liberating the smaller molecules for re-use by plants. </a:t>
            </a:r>
          </a:p>
          <a:p>
            <a:pPr>
              <a:lnSpc>
                <a:spcPts val="3360"/>
              </a:lnSpc>
            </a:pPr>
            <a:endParaRPr lang="en-US" sz="2400">
              <a:solidFill>
                <a:srgbClr val="000000"/>
              </a:solidFill>
              <a:latin typeface="Poppins Bold"/>
            </a:endParaRPr>
          </a:p>
          <a:p>
            <a:pPr marL="518186" lvl="1" indent="-259093">
              <a:lnSpc>
                <a:spcPts val="3360"/>
              </a:lnSpc>
              <a:buFont typeface="Arial"/>
              <a:buChar char="•"/>
            </a:pPr>
            <a:r>
              <a:rPr lang="en-US" sz="2400">
                <a:solidFill>
                  <a:srgbClr val="000000"/>
                </a:solidFill>
                <a:latin typeface="Poppins Bold"/>
              </a:rPr>
              <a:t>Without human intervention, growth, death, decay and regrowth would form a complex web of plants, animals and micro-organisms and varying with changes in climate .</a:t>
            </a:r>
          </a:p>
          <a:p>
            <a:pPr>
              <a:lnSpc>
                <a:spcPts val="3360"/>
              </a:lnSpc>
            </a:pPr>
            <a:endParaRPr lang="en-US" sz="2400">
              <a:solidFill>
                <a:srgbClr val="000000"/>
              </a:solidFill>
              <a:latin typeface="Poppins Bold"/>
            </a:endParaRPr>
          </a:p>
          <a:p>
            <a:pPr marL="518186" lvl="1" indent="-259093">
              <a:lnSpc>
                <a:spcPts val="3360"/>
              </a:lnSpc>
              <a:buFont typeface="Arial"/>
              <a:buChar char="•"/>
            </a:pPr>
            <a:r>
              <a:rPr lang="en-US" sz="2400">
                <a:solidFill>
                  <a:srgbClr val="000000"/>
                </a:solidFill>
                <a:latin typeface="Poppins Bold"/>
              </a:rPr>
              <a:t> Often showing apparently chaotic fluctuations in populations of individual species, but inherently balanced in numbers between producing, consuming and recycling groups.</a:t>
            </a:r>
          </a:p>
        </p:txBody>
      </p:sp>
    </p:spTree>
    <p:extLst>
      <p:ext uri="{BB962C8B-B14F-4D97-AF65-F5344CB8AC3E}">
        <p14:creationId xmlns:p14="http://schemas.microsoft.com/office/powerpoint/2010/main" val="24773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5" y="679450"/>
            <a:ext cx="570621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MICRO-ORGANISMS AND FOOD</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44004" y="1521401"/>
            <a:ext cx="11632217" cy="4796185"/>
          </a:xfrm>
          <a:prstGeom prst="rect">
            <a:avLst/>
          </a:prstGeom>
        </p:spPr>
        <p:txBody>
          <a:bodyPr lIns="0" tIns="0" rIns="0" bIns="0" rtlCol="0" anchor="t">
            <a:spAutoFit/>
          </a:bodyPr>
          <a:lstStyle/>
          <a:p>
            <a:pPr marL="518186" lvl="1" indent="-259093">
              <a:lnSpc>
                <a:spcPts val="3360"/>
              </a:lnSpc>
              <a:buFont typeface="Arial"/>
              <a:buChar char="•"/>
            </a:pPr>
            <a:r>
              <a:rPr lang="en-US" sz="2400">
                <a:solidFill>
                  <a:srgbClr val="000000"/>
                </a:solidFill>
                <a:latin typeface="Poppins Bold"/>
              </a:rPr>
              <a:t>The foods that we eat are rarely if ever sterile, they carry microbial associations whose composition depends upon which organisms gain access and how they grow, survive and interact in the food over time.</a:t>
            </a:r>
          </a:p>
          <a:p>
            <a:pPr>
              <a:lnSpc>
                <a:spcPts val="3360"/>
              </a:lnSpc>
            </a:pPr>
            <a:endParaRPr lang="en-US" sz="2400">
              <a:solidFill>
                <a:srgbClr val="000000"/>
              </a:solidFill>
              <a:latin typeface="Poppins Bold"/>
            </a:endParaRPr>
          </a:p>
          <a:p>
            <a:pPr marL="518186" lvl="1" indent="-259093">
              <a:lnSpc>
                <a:spcPts val="3360"/>
              </a:lnSpc>
              <a:buFont typeface="Arial"/>
              <a:buChar char="•"/>
            </a:pPr>
            <a:r>
              <a:rPr lang="en-US" sz="2400">
                <a:solidFill>
                  <a:srgbClr val="000000"/>
                </a:solidFill>
                <a:latin typeface="Poppins Bold"/>
              </a:rPr>
              <a:t>The micro-organisms present will originate from the natural micro-flora of the raw material and those organisms introduced in the course of harvesting/slaughter, processing, storage and distribution .</a:t>
            </a:r>
          </a:p>
          <a:p>
            <a:pPr>
              <a:lnSpc>
                <a:spcPts val="3360"/>
              </a:lnSpc>
            </a:pPr>
            <a:endParaRPr lang="en-US" sz="2400">
              <a:solidFill>
                <a:srgbClr val="000000"/>
              </a:solidFill>
              <a:latin typeface="Poppins Bold"/>
            </a:endParaRPr>
          </a:p>
          <a:p>
            <a:pPr marL="518186" lvl="1" indent="-259093">
              <a:lnSpc>
                <a:spcPts val="3360"/>
              </a:lnSpc>
              <a:buFont typeface="Arial"/>
              <a:buChar char="•"/>
            </a:pPr>
            <a:r>
              <a:rPr lang="en-US" sz="2400">
                <a:solidFill>
                  <a:srgbClr val="000000"/>
                </a:solidFill>
                <a:latin typeface="Poppins Bold"/>
              </a:rPr>
              <a:t> In most cases this microflora has no discernible effect and the food is consumed without objection and with no adverse consequences. In some instances though, microorganisms manifest their presence in one of several ways:</a:t>
            </a:r>
          </a:p>
        </p:txBody>
      </p:sp>
    </p:spTree>
    <p:extLst>
      <p:ext uri="{BB962C8B-B14F-4D97-AF65-F5344CB8AC3E}">
        <p14:creationId xmlns:p14="http://schemas.microsoft.com/office/powerpoint/2010/main" val="103006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5" y="679450"/>
            <a:ext cx="570621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Micro-organisms and food</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344004" y="1521402"/>
            <a:ext cx="11632217" cy="3052118"/>
          </a:xfrm>
          <a:prstGeom prst="rect">
            <a:avLst/>
          </a:prstGeom>
        </p:spPr>
        <p:txBody>
          <a:bodyPr lIns="0" tIns="0" rIns="0" bIns="0" rtlCol="0" anchor="t">
            <a:spAutoFit/>
          </a:bodyPr>
          <a:lstStyle/>
          <a:p>
            <a:pPr>
              <a:lnSpc>
                <a:spcPts val="3360"/>
              </a:lnSpc>
            </a:pPr>
            <a:r>
              <a:rPr lang="en-US" sz="2400">
                <a:solidFill>
                  <a:srgbClr val="000000"/>
                </a:solidFill>
                <a:latin typeface="Poppins Bold"/>
              </a:rPr>
              <a:t>(i) they can cause spoilage.</a:t>
            </a:r>
          </a:p>
          <a:p>
            <a:pPr>
              <a:lnSpc>
                <a:spcPts val="3360"/>
              </a:lnSpc>
            </a:pPr>
            <a:endParaRPr lang="en-US" sz="2400">
              <a:solidFill>
                <a:srgbClr val="000000"/>
              </a:solidFill>
              <a:latin typeface="Poppins Bold"/>
            </a:endParaRPr>
          </a:p>
          <a:p>
            <a:pPr>
              <a:lnSpc>
                <a:spcPts val="3360"/>
              </a:lnSpc>
            </a:pPr>
            <a:r>
              <a:rPr lang="en-US" sz="2400">
                <a:solidFill>
                  <a:srgbClr val="000000"/>
                </a:solidFill>
                <a:latin typeface="Poppins Bold"/>
              </a:rPr>
              <a:t> (ii) they can cause foodborne illness.</a:t>
            </a:r>
          </a:p>
          <a:p>
            <a:pPr>
              <a:lnSpc>
                <a:spcPts val="3360"/>
              </a:lnSpc>
            </a:pPr>
            <a:endParaRPr lang="en-US" sz="2400">
              <a:solidFill>
                <a:srgbClr val="000000"/>
              </a:solidFill>
              <a:latin typeface="Poppins Bold"/>
            </a:endParaRPr>
          </a:p>
          <a:p>
            <a:pPr>
              <a:lnSpc>
                <a:spcPts val="3360"/>
              </a:lnSpc>
            </a:pPr>
            <a:r>
              <a:rPr lang="en-US" sz="2400">
                <a:solidFill>
                  <a:srgbClr val="000000"/>
                </a:solidFill>
                <a:latin typeface="Poppins Bold"/>
              </a:rPr>
              <a:t>(iii) they can transform a food’s properties in a beneficial way – food fermentation.</a:t>
            </a:r>
          </a:p>
          <a:p>
            <a:pPr>
              <a:lnSpc>
                <a:spcPts val="3360"/>
              </a:lnSpc>
            </a:pPr>
            <a:endParaRPr lang="en-US" sz="2400">
              <a:solidFill>
                <a:srgbClr val="000000"/>
              </a:solidFill>
              <a:latin typeface="Poppins Bold"/>
            </a:endParaRPr>
          </a:p>
          <a:p>
            <a:pPr>
              <a:lnSpc>
                <a:spcPts val="3360"/>
              </a:lnSpc>
            </a:pPr>
            <a:endParaRPr lang="en-US" sz="2400">
              <a:solidFill>
                <a:srgbClr val="000000"/>
              </a:solidFill>
              <a:latin typeface="Poppins Bold"/>
            </a:endParaRPr>
          </a:p>
        </p:txBody>
      </p:sp>
    </p:spTree>
    <p:extLst>
      <p:ext uri="{BB962C8B-B14F-4D97-AF65-F5344CB8AC3E}">
        <p14:creationId xmlns:p14="http://schemas.microsoft.com/office/powerpoint/2010/main" val="4944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5" y="679450"/>
            <a:ext cx="570621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Food Spoilage/Preservation</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279892" y="1243662"/>
            <a:ext cx="11632217" cy="4911601"/>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Historically,  nuts and grains storage for winter provision was common among animals. However, with the advent of agriculture, safe storage of surplus production became crucial for effective use of seasonal growth patterns.</a:t>
            </a:r>
          </a:p>
          <a:p>
            <a:pPr>
              <a:lnSpc>
                <a:spcPts val="1027"/>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Food preservation techniques were developed using microbiological principles to prevent decay. </a:t>
            </a:r>
          </a:p>
          <a:p>
            <a:pPr>
              <a:lnSpc>
                <a:spcPts val="1213"/>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Seeds like rice, wheat, sorghum, millet, maize, oats, and barley were staple foods worldwide.</a:t>
            </a:r>
          </a:p>
          <a:p>
            <a:pPr>
              <a:lnSpc>
                <a:spcPts val="2147"/>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 Early methods relied on water activity reduction through solar drying, salting, concentrated sugar storage, or fire smoking. These methods could keep food for one or two seasons if properly dried.</a:t>
            </a:r>
          </a:p>
        </p:txBody>
      </p:sp>
    </p:spTree>
    <p:extLst>
      <p:ext uri="{BB962C8B-B14F-4D97-AF65-F5344CB8AC3E}">
        <p14:creationId xmlns:p14="http://schemas.microsoft.com/office/powerpoint/2010/main" val="11339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0125" y="679450"/>
            <a:ext cx="5706211" cy="436017"/>
          </a:xfrm>
          <a:prstGeom prst="rect">
            <a:avLst/>
          </a:prstGeom>
        </p:spPr>
        <p:txBody>
          <a:bodyPr lIns="0" tIns="0" rIns="0" bIns="0" rtlCol="0" anchor="t">
            <a:spAutoFit/>
          </a:bodyPr>
          <a:lstStyle/>
          <a:p>
            <a:pPr algn="just">
              <a:lnSpc>
                <a:spcPts val="3390"/>
              </a:lnSpc>
            </a:pPr>
            <a:r>
              <a:rPr lang="en-US" sz="2999" spc="-89">
                <a:solidFill>
                  <a:srgbClr val="FF3131"/>
                </a:solidFill>
                <a:latin typeface="Poppins Bold"/>
              </a:rPr>
              <a:t>Food Safety</a:t>
            </a:r>
          </a:p>
        </p:txBody>
      </p:sp>
      <p:sp>
        <p:nvSpPr>
          <p:cNvPr id="3" name="Freeform 3"/>
          <p:cNvSpPr/>
          <p:nvPr/>
        </p:nvSpPr>
        <p:spPr>
          <a:xfrm rot="-201626" flipV="1">
            <a:off x="-293655" y="-846430"/>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520999">
            <a:off x="8303350" y="-820064"/>
            <a:ext cx="4160490" cy="1450971"/>
          </a:xfrm>
          <a:custGeom>
            <a:avLst/>
            <a:gdLst/>
            <a:ahLst/>
            <a:cxnLst/>
            <a:rect l="l" t="t" r="r" b="b"/>
            <a:pathLst>
              <a:path w="6240735" h="2176456">
                <a:moveTo>
                  <a:pt x="0" y="0"/>
                </a:moveTo>
                <a:lnTo>
                  <a:pt x="6240735" y="0"/>
                </a:lnTo>
                <a:lnTo>
                  <a:pt x="6240735" y="2176456"/>
                </a:lnTo>
                <a:lnTo>
                  <a:pt x="0" y="2176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279892" y="1243661"/>
            <a:ext cx="11632217" cy="4347344"/>
          </a:xfrm>
          <a:prstGeom prst="rect">
            <a:avLst/>
          </a:prstGeom>
        </p:spPr>
        <p:txBody>
          <a:bodyPr lIns="0" tIns="0" rIns="0" bIns="0" rtlCol="0" anchor="t">
            <a:spAutoFit/>
          </a:bodyPr>
          <a:lstStyle/>
          <a:p>
            <a:pPr marL="518187" lvl="1" indent="-259094">
              <a:lnSpc>
                <a:spcPts val="3360"/>
              </a:lnSpc>
              <a:buFont typeface="Arial"/>
              <a:buChar char="•"/>
            </a:pPr>
            <a:r>
              <a:rPr lang="en-US" sz="2400">
                <a:solidFill>
                  <a:srgbClr val="000000"/>
                </a:solidFill>
                <a:latin typeface="Poppins Bold"/>
              </a:rPr>
              <a:t>Food is valuable but also linked to disease transmission. Early sources like the Old Testament and Confucian, Hinduism, and Islam provide guidelines for food hygiene.</a:t>
            </a:r>
          </a:p>
          <a:p>
            <a:pPr>
              <a:lnSpc>
                <a:spcPts val="2333"/>
              </a:lnSpc>
            </a:pPr>
            <a:endParaRPr lang="en-US" sz="2400">
              <a:solidFill>
                <a:srgbClr val="000000"/>
              </a:solidFill>
              <a:latin typeface="Poppins Bold"/>
            </a:endParaRPr>
          </a:p>
          <a:p>
            <a:pPr>
              <a:lnSpc>
                <a:spcPts val="1027"/>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‘Foodborne disease is perhaps the most widespread health problem in the contemporary world and an important cause of reduced economic productivity.’ (WHO 1992.).</a:t>
            </a:r>
          </a:p>
          <a:p>
            <a:pPr>
              <a:lnSpc>
                <a:spcPts val="3360"/>
              </a:lnSpc>
            </a:pPr>
            <a:endParaRPr lang="en-US" sz="2400">
              <a:solidFill>
                <a:srgbClr val="000000"/>
              </a:solidFill>
              <a:latin typeface="Poppins Bold"/>
            </a:endParaRPr>
          </a:p>
          <a:p>
            <a:pPr marL="518187" lvl="1" indent="-259094">
              <a:lnSpc>
                <a:spcPts val="3360"/>
              </a:lnSpc>
              <a:buFont typeface="Arial"/>
              <a:buChar char="•"/>
            </a:pPr>
            <a:r>
              <a:rPr lang="en-US" sz="2400">
                <a:solidFill>
                  <a:srgbClr val="000000"/>
                </a:solidFill>
                <a:latin typeface="Poppins Bold"/>
              </a:rPr>
              <a:t> The available evidence clearly indicates that biological contaminants are the major cause.</a:t>
            </a:r>
          </a:p>
        </p:txBody>
      </p:sp>
    </p:spTree>
    <p:extLst>
      <p:ext uri="{BB962C8B-B14F-4D97-AF65-F5344CB8AC3E}">
        <p14:creationId xmlns:p14="http://schemas.microsoft.com/office/powerpoint/2010/main" val="200011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559</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Poppins Bold</vt:lpstr>
      <vt:lpstr>Questrial</vt:lpstr>
      <vt:lpstr>TT Chocolates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saadmahdi saadmahdi</cp:lastModifiedBy>
  <cp:revision>5</cp:revision>
  <dcterms:created xsi:type="dcterms:W3CDTF">2023-10-10T15:55:09Z</dcterms:created>
  <dcterms:modified xsi:type="dcterms:W3CDTF">2024-03-20T11:32:09Z</dcterms:modified>
</cp:coreProperties>
</file>